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02" r:id="rId2"/>
    <p:sldId id="747" r:id="rId3"/>
    <p:sldId id="608" r:id="rId4"/>
    <p:sldId id="607" r:id="rId5"/>
    <p:sldId id="609" r:id="rId6"/>
    <p:sldId id="746" r:id="rId7"/>
    <p:sldId id="742" r:id="rId8"/>
    <p:sldId id="737" r:id="rId9"/>
    <p:sldId id="748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D300"/>
    <a:srgbClr val="FF0000"/>
    <a:srgbClr val="99FF99"/>
    <a:srgbClr val="FF66FF"/>
    <a:srgbClr val="0D5F7E"/>
    <a:srgbClr val="26AC00"/>
    <a:srgbClr val="CEDAE4"/>
    <a:srgbClr val="FF7C80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9834" autoAdjust="0"/>
  </p:normalViewPr>
  <p:slideViewPr>
    <p:cSldViewPr snapToGrid="0">
      <p:cViewPr>
        <p:scale>
          <a:sx n="80" d="100"/>
          <a:sy n="80" d="100"/>
        </p:scale>
        <p:origin x="-792" y="96"/>
      </p:cViewPr>
      <p:guideLst>
        <p:guide orient="horz" pos="720"/>
        <p:guide orient="horz" pos="3853"/>
        <p:guide orient="horz" pos="2474"/>
        <p:guide pos="403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18" y="-90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09"/>
            <a:ext cx="3168828" cy="48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GRF Davos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648" y="9119209"/>
            <a:ext cx="3168828" cy="48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133606-98F9-4DCC-9F7D-60EEE7E2FBE4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1326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828" cy="480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48" y="0"/>
            <a:ext cx="3168828" cy="480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30E19F-5E5F-4F24-B912-D36D12C59A4E}" type="datetimeFigureOut">
              <a:rPr lang="en-US"/>
              <a:pPr>
                <a:defRPr/>
              </a:pPr>
              <a:t>5/22/2013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03" y="4560377"/>
            <a:ext cx="5853195" cy="4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09"/>
            <a:ext cx="3168828" cy="48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48" y="9119209"/>
            <a:ext cx="3168828" cy="48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4AEEC9-889F-41D7-ACAE-EF6F6C8CD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83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87AE2-76C7-472E-90DD-A51F1F68C1DE}" type="slidenum">
              <a:rPr lang="de-DE"/>
              <a:pPr/>
              <a:t>1</a:t>
            </a:fld>
            <a:endParaRPr lang="de-DE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7550"/>
            <a:ext cx="4802188" cy="3600450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79" y="4558767"/>
            <a:ext cx="5852843" cy="4325376"/>
          </a:xfrm>
        </p:spPr>
        <p:txBody>
          <a:bodyPr/>
          <a:lstStyle/>
          <a:p>
            <a:r>
              <a:rPr lang="de-DE" sz="1800"/>
              <a:t>First, we have to ask ourselves </a:t>
            </a:r>
            <a:r>
              <a:rPr lang="de-DE" sz="1800">
                <a:latin typeface="Times New Roman"/>
              </a:rPr>
              <a:t>„</a:t>
            </a:r>
            <a:r>
              <a:rPr lang="de-DE" sz="1800"/>
              <a:t>do we know all our risks</a:t>
            </a:r>
            <a:r>
              <a:rPr lang="de-DE" sz="1800">
                <a:latin typeface="Times New Roman"/>
              </a:rPr>
              <a:t>“</a:t>
            </a:r>
            <a:r>
              <a:rPr lang="de-DE" sz="1800"/>
              <a:t> because as peter sandmannn says, the risks</a:t>
            </a:r>
            <a:r>
              <a:rPr lang="de-DE" sz="1800">
                <a:latin typeface="Times New Roman"/>
              </a:rPr>
              <a:t>…</a:t>
            </a:r>
            <a:r>
              <a:rPr lang="de-DE" sz="1800"/>
              <a:t>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11F18-9752-4E90-AC77-AED6CB8FD52A}" type="slidenum">
              <a:rPr lang="de-DE"/>
              <a:pPr/>
              <a:t>2</a:t>
            </a:fld>
            <a:endParaRPr lang="de-DE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C903F-073A-4B54-8AE7-0E5392AE1D88}" type="slidenum">
              <a:rPr lang="de-DE"/>
              <a:pPr/>
              <a:t>3</a:t>
            </a:fld>
            <a:endParaRPr lang="de-DE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A1AB1-580A-46E7-81C2-85BBBA4EC43E}" type="slidenum">
              <a:rPr lang="de-DE"/>
              <a:pPr/>
              <a:t>4</a:t>
            </a:fld>
            <a:endParaRPr lang="de-DE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5144-E215-4FAF-878C-8F36E2FE4C5A}" type="slidenum">
              <a:rPr lang="de-DE"/>
              <a:pPr/>
              <a:t>5</a:t>
            </a:fld>
            <a:endParaRPr lang="de-DE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11F18-9752-4E90-AC77-AED6CB8FD52A}" type="slidenum">
              <a:rPr lang="de-DE"/>
              <a:pPr/>
              <a:t>8</a:t>
            </a:fld>
            <a:endParaRPr lang="de-DE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11F18-9752-4E90-AC77-AED6CB8FD52A}" type="slidenum">
              <a:rPr lang="de-DE"/>
              <a:pPr/>
              <a:t>9</a:t>
            </a:fld>
            <a:endParaRPr lang="de-DE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30200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143000"/>
            <a:ext cx="7529512" cy="3786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142999"/>
            <a:ext cx="6592887" cy="49498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  <a:lvl2pPr>
              <a:defRPr>
                <a:solidFill>
                  <a:srgbClr val="6D6E71"/>
                </a:solidFill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330200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30200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30200"/>
            <a:ext cx="8229600" cy="439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30200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Chen\Desktop\kreis.wmf"/>
          <p:cNvPicPr>
            <a:picLocks noChangeAspect="1" noChangeArrowheads="1"/>
          </p:cNvPicPr>
          <p:nvPr userDrawn="1"/>
        </p:nvPicPr>
        <p:blipFill>
          <a:blip r:embed="rId14"/>
          <a:srcRect l="33334" t="32722"/>
          <a:stretch>
            <a:fillRect/>
          </a:stretch>
        </p:blipFill>
        <p:spPr bwMode="auto">
          <a:xfrm>
            <a:off x="0" y="0"/>
            <a:ext cx="20002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O:\1_GRF Davos\1.4 Marketing_Media_Website\1.4.0 Layout and Design\1.4.0.2 Logos\1.4.0.2.4 New_GRF_Logo\GRF_09_documents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40688" y="6394450"/>
            <a:ext cx="9286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552450" y="6358950"/>
            <a:ext cx="7488238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503238" eaLnBrk="1" hangingPunct="1">
              <a:defRPr/>
            </a:pPr>
            <a:r>
              <a:rPr lang="en-GB" sz="1000" baseline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GP UNISDR Featured Event</a:t>
            </a:r>
          </a:p>
          <a:p>
            <a:pPr defTabSz="503238" eaLnBrk="1" hangingPunct="1">
              <a:defRPr/>
            </a:pPr>
            <a:r>
              <a:rPr lang="en-GB" sz="1000" baseline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Geneva, Wednesday 22 May 2013									Walter J. Ammann 					</a:t>
            </a:r>
            <a:fld id="{7C3746DB-08D1-4189-8400-8C0589385B59}" type="slidenum">
              <a:rPr lang="en-GB" sz="1000" baseline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/>
              <a:t>‹#›</a:t>
            </a:fld>
            <a:endParaRPr lang="en-GB" sz="1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 cap="all">
          <a:solidFill>
            <a:srgbClr val="6D6E7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6D6E7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822325" y="192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>
          <a:xfrm>
            <a:off x="523625" y="330200"/>
            <a:ext cx="8229600" cy="439738"/>
          </a:xfrm>
          <a:noFill/>
          <a:ln/>
        </p:spPr>
        <p:txBody>
          <a:bodyPr/>
          <a:lstStyle/>
          <a:p>
            <a:r>
              <a:rPr lang="de-AT" sz="2400" dirty="0" smtClean="0"/>
              <a:t>SiDe Event</a:t>
            </a:r>
            <a:r>
              <a:rPr lang="de-AT" sz="2400" dirty="0" smtClean="0"/>
              <a:t>: Wednesday </a:t>
            </a:r>
            <a:r>
              <a:rPr lang="de-AT" sz="2400" dirty="0" smtClean="0"/>
              <a:t>22 May 2013</a:t>
            </a:r>
            <a:br>
              <a:rPr lang="de-AT" sz="2400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disaster risk reduction: government to governance</a:t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From Disaster Management to integrative risk management: The paradigm shift in DRR</a:t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641281" y="3621959"/>
            <a:ext cx="8277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CH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C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Walter J. Ammann</a:t>
            </a:r>
            <a:r>
              <a:rPr lang="de-C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CEO, Global </a:t>
            </a:r>
            <a:r>
              <a:rPr lang="de-CH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</a:t>
            </a:r>
            <a:r>
              <a:rPr lang="de-C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Forum GRF Davos, Davos, </a:t>
            </a:r>
            <a:r>
              <a:rPr lang="de-CH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Switzerland</a:t>
            </a:r>
            <a:endParaRPr lang="de-CH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de-C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alter.ammann@grforum.org</a:t>
            </a:r>
          </a:p>
          <a:p>
            <a:endParaRPr lang="de-C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8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460665"/>
            <a:ext cx="6076084" cy="41114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DRR?</a:t>
            </a:r>
          </a:p>
          <a:p>
            <a:r>
              <a:rPr lang="en-US" sz="2400" dirty="0" smtClean="0"/>
              <a:t>Disaster management (how to deal with a risk which has just become reality)</a:t>
            </a:r>
          </a:p>
          <a:p>
            <a:r>
              <a:rPr lang="en-US" sz="2400" dirty="0" smtClean="0"/>
              <a:t>Risk reduction (how to prevent or limit potential future disasters)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23625" y="330200"/>
            <a:ext cx="8229600" cy="439738"/>
          </a:xfrm>
        </p:spPr>
        <p:txBody>
          <a:bodyPr/>
          <a:lstStyle/>
          <a:p>
            <a:r>
              <a:rPr lang="de-DE" dirty="0" err="1" smtClean="0"/>
              <a:t>disaSTER</a:t>
            </a:r>
            <a:r>
              <a:rPr lang="de-DE" dirty="0" smtClean="0"/>
              <a:t> RISK REDUCTION DRR</a:t>
            </a:r>
            <a:endParaRPr lang="de-DE" dirty="0"/>
          </a:p>
        </p:txBody>
      </p:sp>
      <p:pic>
        <p:nvPicPr>
          <p:cNvPr id="5" name="Picture 4" descr="EARTHQUAKE CHINA YUNNAM COLLAPSE HOUSE JULY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37" y="1535506"/>
            <a:ext cx="2085016" cy="1507784"/>
          </a:xfrm>
          <a:prstGeom prst="rect">
            <a:avLst/>
          </a:prstGeom>
          <a:noFill/>
          <a:ln w="857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Katrina 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2" y="3539494"/>
            <a:ext cx="2043906" cy="1255598"/>
          </a:xfrm>
          <a:prstGeom prst="rect">
            <a:avLst/>
          </a:prstGeom>
          <a:noFill/>
          <a:ln w="857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63" y="2965940"/>
            <a:ext cx="3835570" cy="37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tsunami-phu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1"/>
          <a:stretch>
            <a:fillRect/>
          </a:stretch>
        </p:blipFill>
        <p:spPr bwMode="auto">
          <a:xfrm>
            <a:off x="4932363" y="877888"/>
            <a:ext cx="3857625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5229225" y="2844800"/>
            <a:ext cx="137953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CC"/>
                </a:solidFill>
              </a:rPr>
              <a:t>Processes</a:t>
            </a:r>
          </a:p>
        </p:txBody>
      </p:sp>
      <p:sp>
        <p:nvSpPr>
          <p:cNvPr id="2099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Risks</a:t>
            </a:r>
            <a:r>
              <a:rPr lang="de-AT" dirty="0" smtClean="0"/>
              <a:t>: the </a:t>
            </a:r>
            <a:r>
              <a:rPr lang="de-AT" dirty="0" err="1" smtClean="0"/>
              <a:t>Hazard</a:t>
            </a:r>
            <a:r>
              <a:rPr lang="de-AT" dirty="0" smtClean="0"/>
              <a:t> </a:t>
            </a:r>
            <a:r>
              <a:rPr lang="de-AT" dirty="0" err="1" smtClean="0"/>
              <a:t>side</a:t>
            </a:r>
            <a:r>
              <a:rPr lang="de-AT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sunami-phu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4"/>
          <a:stretch>
            <a:fillRect/>
          </a:stretch>
        </p:blipFill>
        <p:spPr bwMode="auto">
          <a:xfrm>
            <a:off x="808038" y="877888"/>
            <a:ext cx="2611437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04875" y="2859088"/>
            <a:ext cx="3257815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0000CC"/>
                </a:solidFill>
              </a:rPr>
              <a:t>Values </a:t>
            </a:r>
            <a:r>
              <a:rPr lang="fr-FR" sz="2000" dirty="0" err="1" smtClean="0">
                <a:solidFill>
                  <a:srgbClr val="0000CC"/>
                </a:solidFill>
              </a:rPr>
              <a:t>exposed</a:t>
            </a:r>
            <a:r>
              <a:rPr lang="fr-FR" sz="2000" dirty="0" smtClean="0">
                <a:solidFill>
                  <a:srgbClr val="0000CC"/>
                </a:solidFill>
              </a:rPr>
              <a:t> to </a:t>
            </a:r>
            <a:r>
              <a:rPr lang="fr-FR" sz="2000" dirty="0" err="1" smtClean="0">
                <a:solidFill>
                  <a:srgbClr val="0000CC"/>
                </a:solidFill>
              </a:rPr>
              <a:t>hazards</a:t>
            </a:r>
            <a:endParaRPr lang="fr-FR" sz="2000" dirty="0" smtClean="0">
              <a:solidFill>
                <a:srgbClr val="0000CC"/>
              </a:solidFill>
            </a:endParaRPr>
          </a:p>
          <a:p>
            <a:pPr eaLnBrk="0" hangingPunct="0"/>
            <a:r>
              <a:rPr lang="fr-FR" sz="2000" dirty="0" err="1" smtClean="0">
                <a:solidFill>
                  <a:srgbClr val="0000CC"/>
                </a:solidFill>
              </a:rPr>
              <a:t>Vulnerability</a:t>
            </a:r>
            <a:endParaRPr lang="fr-FR" sz="2000" dirty="0" smtClean="0">
              <a:solidFill>
                <a:srgbClr val="0000CC"/>
              </a:solidFill>
            </a:endParaRPr>
          </a:p>
          <a:p>
            <a:pPr eaLnBrk="0" hangingPunct="0"/>
            <a:r>
              <a:rPr lang="fr-FR" sz="2000" dirty="0" smtClean="0">
                <a:solidFill>
                  <a:srgbClr val="0000CC"/>
                </a:solidFill>
              </a:rPr>
              <a:t>Damage </a:t>
            </a:r>
            <a:r>
              <a:rPr lang="fr-FR" sz="2000" dirty="0" err="1">
                <a:solidFill>
                  <a:srgbClr val="0000CC"/>
                </a:solidFill>
              </a:rPr>
              <a:t>potential</a:t>
            </a:r>
            <a:endParaRPr lang="fr-FR" sz="2000" dirty="0">
              <a:solidFill>
                <a:srgbClr val="0000CC"/>
              </a:solidFill>
            </a:endParaRP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Risks</a:t>
            </a:r>
            <a:r>
              <a:rPr lang="de-AT" dirty="0" smtClean="0"/>
              <a:t> – The Values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Vulnerabilities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4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tsunami-phu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877888"/>
            <a:ext cx="798195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229225" y="2844800"/>
            <a:ext cx="137953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CC"/>
                </a:solidFill>
              </a:rPr>
              <a:t>Processes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904875" y="2859088"/>
            <a:ext cx="3257815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0000CC"/>
                </a:solidFill>
              </a:rPr>
              <a:t>Values </a:t>
            </a:r>
            <a:r>
              <a:rPr lang="fr-FR" sz="2000" dirty="0" err="1" smtClean="0">
                <a:solidFill>
                  <a:srgbClr val="0000CC"/>
                </a:solidFill>
              </a:rPr>
              <a:t>exposed</a:t>
            </a:r>
            <a:r>
              <a:rPr lang="fr-FR" sz="2000" dirty="0" smtClean="0">
                <a:solidFill>
                  <a:srgbClr val="0000CC"/>
                </a:solidFill>
              </a:rPr>
              <a:t> to </a:t>
            </a:r>
            <a:r>
              <a:rPr lang="fr-FR" sz="2000" dirty="0" err="1" smtClean="0">
                <a:solidFill>
                  <a:srgbClr val="0000CC"/>
                </a:solidFill>
              </a:rPr>
              <a:t>hazards</a:t>
            </a:r>
            <a:endParaRPr lang="fr-FR" sz="2000" dirty="0" smtClean="0">
              <a:solidFill>
                <a:srgbClr val="0000CC"/>
              </a:solidFill>
            </a:endParaRPr>
          </a:p>
          <a:p>
            <a:pPr eaLnBrk="0" hangingPunct="0"/>
            <a:r>
              <a:rPr lang="fr-FR" sz="2000" dirty="0" smtClean="0">
                <a:solidFill>
                  <a:srgbClr val="0000CC"/>
                </a:solidFill>
              </a:rPr>
              <a:t>Damage </a:t>
            </a:r>
            <a:r>
              <a:rPr lang="fr-FR" sz="2000" dirty="0" err="1">
                <a:solidFill>
                  <a:srgbClr val="0000CC"/>
                </a:solidFill>
              </a:rPr>
              <a:t>potential</a:t>
            </a:r>
            <a:endParaRPr lang="fr-FR" sz="2000" dirty="0">
              <a:solidFill>
                <a:srgbClr val="0000CC"/>
              </a:solidFill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3160713" y="4017963"/>
            <a:ext cx="1779422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0000CC"/>
                </a:solidFill>
              </a:rPr>
              <a:t>RISK</a:t>
            </a:r>
          </a:p>
        </p:txBody>
      </p:sp>
      <p:sp>
        <p:nvSpPr>
          <p:cNvPr id="210955" name="Rectangle 11"/>
          <p:cNvSpPr>
            <a:spLocks noGrp="1" noChangeArrowheads="1"/>
          </p:cNvSpPr>
          <p:nvPr>
            <p:ph type="title"/>
          </p:nvPr>
        </p:nvSpPr>
        <p:spPr>
          <a:xfrm>
            <a:off x="499874" y="330200"/>
            <a:ext cx="8644125" cy="439738"/>
          </a:xfrm>
        </p:spPr>
        <p:txBody>
          <a:bodyPr/>
          <a:lstStyle/>
          <a:p>
            <a:r>
              <a:rPr lang="de-AT" dirty="0" err="1" smtClean="0"/>
              <a:t>Risk</a:t>
            </a:r>
            <a:r>
              <a:rPr lang="de-AT" dirty="0" smtClean="0"/>
              <a:t> –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values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damage</a:t>
            </a:r>
            <a:r>
              <a:rPr lang="de-AT" dirty="0" smtClean="0"/>
              <a:t> potential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758513" y="4868883"/>
            <a:ext cx="8150225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 smtClean="0"/>
              <a:t>Risks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and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opportunities</a:t>
            </a:r>
            <a:r>
              <a:rPr lang="de-CH" sz="2400" b="1" dirty="0" smtClean="0"/>
              <a:t> (</a:t>
            </a:r>
            <a:r>
              <a:rPr lang="de-CH" sz="2400" b="1" dirty="0" err="1" smtClean="0"/>
              <a:t>values</a:t>
            </a:r>
            <a:r>
              <a:rPr lang="de-CH" sz="2400" b="1" dirty="0" smtClean="0"/>
              <a:t>) </a:t>
            </a:r>
            <a:r>
              <a:rPr lang="de-CH" sz="2400" b="1" dirty="0" err="1" smtClean="0"/>
              <a:t>are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twins</a:t>
            </a:r>
            <a:r>
              <a:rPr lang="de-CH" sz="2400" b="1" dirty="0" smtClean="0"/>
              <a:t> </a:t>
            </a:r>
          </a:p>
          <a:p>
            <a:pPr algn="ctr"/>
            <a:r>
              <a:rPr lang="de-CH" sz="2400" b="1" dirty="0" err="1" smtClean="0"/>
              <a:t>no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development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without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risks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26422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5164" y="1282535"/>
            <a:ext cx="2931391" cy="461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674938" y="54403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935288" y="4572000"/>
            <a:ext cx="3694112" cy="1143000"/>
            <a:chOff x="1849" y="3034"/>
            <a:chExt cx="2178" cy="720"/>
          </a:xfrm>
        </p:grpSpPr>
        <p:sp>
          <p:nvSpPr>
            <p:cNvPr id="19479" name="Text Box 4"/>
            <p:cNvSpPr txBox="1">
              <a:spLocks noChangeArrowheads="1"/>
            </p:cNvSpPr>
            <p:nvPr/>
          </p:nvSpPr>
          <p:spPr bwMode="auto">
            <a:xfrm>
              <a:off x="1890" y="3034"/>
              <a:ext cx="2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b="1">
                  <a:solidFill>
                    <a:srgbClr val="FF0000"/>
                  </a:solidFill>
                </a:rPr>
                <a:t>What has to be done?</a:t>
              </a:r>
            </a:p>
          </p:txBody>
        </p:sp>
        <p:sp>
          <p:nvSpPr>
            <p:cNvPr id="19480" name="Text Box 5"/>
            <p:cNvSpPr txBox="1">
              <a:spLocks noChangeArrowheads="1"/>
            </p:cNvSpPr>
            <p:nvPr/>
          </p:nvSpPr>
          <p:spPr bwMode="auto">
            <a:xfrm>
              <a:off x="1849" y="3460"/>
              <a:ext cx="2178" cy="2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b="1">
                  <a:solidFill>
                    <a:srgbClr val="FF0000"/>
                  </a:solidFill>
                </a:rPr>
                <a:t>Measures to be taken</a:t>
              </a:r>
            </a:p>
          </p:txBody>
        </p:sp>
      </p:grp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300038" y="2006519"/>
            <a:ext cx="2740025" cy="3432175"/>
            <a:chOff x="173" y="1175"/>
            <a:chExt cx="1726" cy="2162"/>
          </a:xfrm>
        </p:grpSpPr>
        <p:sp>
          <p:nvSpPr>
            <p:cNvPr id="19474" name="Text Box 7"/>
            <p:cNvSpPr txBox="1">
              <a:spLocks noChangeArrowheads="1"/>
            </p:cNvSpPr>
            <p:nvPr/>
          </p:nvSpPr>
          <p:spPr bwMode="auto">
            <a:xfrm>
              <a:off x="189" y="1175"/>
              <a:ext cx="160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b="1">
                  <a:solidFill>
                    <a:srgbClr val="FF0000"/>
                  </a:solidFill>
                </a:rPr>
                <a:t>What can happen?</a:t>
              </a:r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962" y="1734"/>
              <a:ext cx="0" cy="94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173" y="2671"/>
              <a:ext cx="1726" cy="294"/>
            </a:xfrm>
            <a:prstGeom prst="rect">
              <a:avLst/>
            </a:prstGeom>
            <a:solidFill>
              <a:srgbClr val="FFD3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b="1" dirty="0" err="1"/>
                <a:t>Risk</a:t>
              </a:r>
              <a:r>
                <a:rPr lang="de-DE" b="1" dirty="0"/>
                <a:t> Analysis</a:t>
              </a:r>
            </a:p>
          </p:txBody>
        </p:sp>
        <p:sp>
          <p:nvSpPr>
            <p:cNvPr id="19477" name="Line 10"/>
            <p:cNvSpPr>
              <a:spLocks noChangeShapeType="1"/>
            </p:cNvSpPr>
            <p:nvPr/>
          </p:nvSpPr>
          <p:spPr bwMode="auto">
            <a:xfrm>
              <a:off x="953" y="2983"/>
              <a:ext cx="0" cy="35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11"/>
            <p:cNvSpPr>
              <a:spLocks noChangeShapeType="1"/>
            </p:cNvSpPr>
            <p:nvPr/>
          </p:nvSpPr>
          <p:spPr bwMode="auto">
            <a:xfrm>
              <a:off x="953" y="3320"/>
              <a:ext cx="921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6816725" y="1676400"/>
            <a:ext cx="23098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>
                <a:solidFill>
                  <a:srgbClr val="FF0000"/>
                </a:solidFill>
              </a:rPr>
              <a:t>What is acceptable to happen?</a:t>
            </a:r>
          </a:p>
          <a:p>
            <a:pPr algn="ctr"/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>
            <a:off x="7978775" y="2878138"/>
            <a:ext cx="0" cy="14874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6340475" y="4376738"/>
            <a:ext cx="2727325" cy="466725"/>
          </a:xfrm>
          <a:prstGeom prst="rect">
            <a:avLst/>
          </a:prstGeom>
          <a:solidFill>
            <a:srgbClr val="FFD300"/>
          </a:solidFill>
          <a:ln w="9525">
            <a:solidFill>
              <a:srgbClr val="FFD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dirty="0" err="1"/>
              <a:t>Risk</a:t>
            </a:r>
            <a:r>
              <a:rPr lang="de-DE" b="1" dirty="0"/>
              <a:t> Assessment</a:t>
            </a:r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>
            <a:off x="7966075" y="4900613"/>
            <a:ext cx="0" cy="5857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7"/>
          <p:cNvSpPr>
            <a:spLocks noChangeShapeType="1"/>
          </p:cNvSpPr>
          <p:nvPr/>
        </p:nvSpPr>
        <p:spPr bwMode="auto">
          <a:xfrm flipH="1">
            <a:off x="6581775" y="5473700"/>
            <a:ext cx="13843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533400" y="2895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CH"/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76200" y="2800350"/>
            <a:ext cx="305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0850" indent="-273050"/>
            <a:r>
              <a:rPr lang="de-DE" sz="1600" b="1" i="1" dirty="0" err="1">
                <a:solidFill>
                  <a:srgbClr val="003399"/>
                </a:solidFill>
              </a:rPr>
              <a:t>Hazard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analysis</a:t>
            </a:r>
            <a:r>
              <a:rPr lang="de-DE" sz="1600" b="1" i="1" dirty="0">
                <a:solidFill>
                  <a:srgbClr val="003399"/>
                </a:solidFill>
              </a:rPr>
              <a:t> (</a:t>
            </a:r>
            <a:r>
              <a:rPr lang="de-DE" sz="1600" b="1" i="1" dirty="0" err="1">
                <a:solidFill>
                  <a:srgbClr val="003399"/>
                </a:solidFill>
              </a:rPr>
              <a:t>hazard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intensity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and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exposure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analysis</a:t>
            </a:r>
            <a:r>
              <a:rPr lang="de-DE" sz="1600" b="1" i="1" dirty="0">
                <a:solidFill>
                  <a:srgbClr val="003399"/>
                </a:solidFill>
              </a:rPr>
              <a:t>, </a:t>
            </a:r>
            <a:r>
              <a:rPr lang="de-DE" sz="1600" b="1" i="1" dirty="0" err="1" smtClean="0">
                <a:solidFill>
                  <a:srgbClr val="003399"/>
                </a:solidFill>
              </a:rPr>
              <a:t>vulnerability</a:t>
            </a:r>
            <a:r>
              <a:rPr lang="de-DE" sz="1600" b="1" i="1" dirty="0" smtClean="0">
                <a:solidFill>
                  <a:srgbClr val="003399"/>
                </a:solidFill>
              </a:rPr>
              <a:t>, </a:t>
            </a:r>
            <a:r>
              <a:rPr lang="de-CH" sz="1600" b="1" i="1" dirty="0">
                <a:solidFill>
                  <a:srgbClr val="003399"/>
                </a:solidFill>
              </a:rPr>
              <a:t>Scenarios </a:t>
            </a:r>
            <a:r>
              <a:rPr lang="de-CH" sz="1600" b="1" i="1" dirty="0" err="1">
                <a:solidFill>
                  <a:srgbClr val="003399"/>
                </a:solidFill>
              </a:rPr>
              <a:t>important</a:t>
            </a:r>
            <a:endParaRPr lang="de-CH" sz="1600" b="1" i="1" dirty="0">
              <a:solidFill>
                <a:srgbClr val="003399"/>
              </a:solidFill>
            </a:endParaRPr>
          </a:p>
        </p:txBody>
      </p:sp>
      <p:sp>
        <p:nvSpPr>
          <p:cNvPr id="19468" name="Rectangle 21"/>
          <p:cNvSpPr>
            <a:spLocks noChangeArrowheads="1"/>
          </p:cNvSpPr>
          <p:nvPr/>
        </p:nvSpPr>
        <p:spPr bwMode="auto">
          <a:xfrm>
            <a:off x="6324600" y="2819400"/>
            <a:ext cx="2819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 eaLnBrk="0" hangingPunct="0"/>
            <a:r>
              <a:rPr lang="de-DE" sz="1600" b="1" i="1" dirty="0">
                <a:solidFill>
                  <a:srgbClr val="003399"/>
                </a:solidFill>
              </a:rPr>
              <a:t>	</a:t>
            </a:r>
            <a:r>
              <a:rPr lang="de-DE" sz="1600" b="1" i="1" dirty="0" err="1">
                <a:solidFill>
                  <a:srgbClr val="003399"/>
                </a:solidFill>
              </a:rPr>
              <a:t>What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is</a:t>
            </a:r>
            <a:r>
              <a:rPr lang="de-DE" sz="1600" b="1" i="1" dirty="0">
                <a:solidFill>
                  <a:srgbClr val="003399"/>
                </a:solidFill>
              </a:rPr>
              <a:t> an </a:t>
            </a:r>
            <a:r>
              <a:rPr lang="de-DE" sz="1600" b="1" i="1" dirty="0" err="1">
                <a:solidFill>
                  <a:srgbClr val="003399"/>
                </a:solidFill>
              </a:rPr>
              <a:t>accepted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safety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level</a:t>
            </a:r>
            <a:r>
              <a:rPr lang="de-DE" sz="1600" b="1" i="1" dirty="0">
                <a:solidFill>
                  <a:srgbClr val="003399"/>
                </a:solidFill>
              </a:rPr>
              <a:t>? (Protection </a:t>
            </a:r>
            <a:r>
              <a:rPr lang="de-DE" sz="1600" b="1" i="1" dirty="0" err="1">
                <a:solidFill>
                  <a:srgbClr val="003399"/>
                </a:solidFill>
              </a:rPr>
              <a:t>goals</a:t>
            </a:r>
            <a:r>
              <a:rPr lang="de-DE" sz="1600" b="1" i="1" dirty="0">
                <a:solidFill>
                  <a:srgbClr val="003399"/>
                </a:solidFill>
              </a:rPr>
              <a:t>, </a:t>
            </a:r>
            <a:r>
              <a:rPr lang="de-DE" sz="1600" b="1" i="1" dirty="0" err="1">
                <a:solidFill>
                  <a:srgbClr val="003399"/>
                </a:solidFill>
              </a:rPr>
              <a:t>acceptable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risk</a:t>
            </a:r>
            <a:r>
              <a:rPr lang="de-DE" sz="1600" b="1" i="1" dirty="0">
                <a:solidFill>
                  <a:srgbClr val="003399"/>
                </a:solidFill>
              </a:rPr>
              <a:t> </a:t>
            </a:r>
            <a:r>
              <a:rPr lang="de-DE" sz="1600" b="1" i="1" dirty="0" err="1">
                <a:solidFill>
                  <a:srgbClr val="003399"/>
                </a:solidFill>
              </a:rPr>
              <a:t>levels</a:t>
            </a:r>
            <a:r>
              <a:rPr lang="de-DE" sz="1600" b="1" i="1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661700" y="646142"/>
            <a:ext cx="82548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CH" sz="2600" b="1" dirty="0" err="1">
                <a:solidFill>
                  <a:srgbClr val="FF0000"/>
                </a:solidFill>
                <a:latin typeface="Helvetica" pitchFamily="64" charset="0"/>
              </a:rPr>
              <a:t>How</a:t>
            </a:r>
            <a:r>
              <a:rPr lang="de-CH" sz="2600" b="1" dirty="0">
                <a:solidFill>
                  <a:srgbClr val="FF0000"/>
                </a:solidFill>
                <a:latin typeface="Helvetica" pitchFamily="64" charset="0"/>
              </a:rPr>
              <a:t> </a:t>
            </a:r>
            <a:r>
              <a:rPr lang="de-CH" sz="2600" b="1" dirty="0" err="1">
                <a:solidFill>
                  <a:srgbClr val="FF0000"/>
                </a:solidFill>
                <a:latin typeface="Helvetica" pitchFamily="64" charset="0"/>
              </a:rPr>
              <a:t>safe</a:t>
            </a:r>
            <a:r>
              <a:rPr lang="de-CH" sz="2600" b="1" dirty="0">
                <a:solidFill>
                  <a:srgbClr val="FF0000"/>
                </a:solidFill>
                <a:latin typeface="Helvetica" pitchFamily="64" charset="0"/>
              </a:rPr>
              <a:t> </a:t>
            </a:r>
            <a:r>
              <a:rPr lang="de-CH" sz="2600" b="1" dirty="0" err="1">
                <a:solidFill>
                  <a:srgbClr val="FF0000"/>
                </a:solidFill>
                <a:latin typeface="Helvetica" pitchFamily="64" charset="0"/>
              </a:rPr>
              <a:t>is</a:t>
            </a:r>
            <a:r>
              <a:rPr lang="de-CH" sz="2600" b="1" dirty="0">
                <a:solidFill>
                  <a:srgbClr val="FF0000"/>
                </a:solidFill>
                <a:latin typeface="Helvetica" pitchFamily="64" charset="0"/>
              </a:rPr>
              <a:t> </a:t>
            </a:r>
            <a:r>
              <a:rPr lang="de-CH" sz="2600" b="1" dirty="0" err="1">
                <a:solidFill>
                  <a:srgbClr val="FF0000"/>
                </a:solidFill>
                <a:latin typeface="Helvetica" pitchFamily="64" charset="0"/>
              </a:rPr>
              <a:t>safe</a:t>
            </a:r>
            <a:r>
              <a:rPr lang="de-CH" sz="2600" b="1" dirty="0">
                <a:solidFill>
                  <a:srgbClr val="FF0000"/>
                </a:solidFill>
                <a:latin typeface="Helvetica" pitchFamily="64" charset="0"/>
              </a:rPr>
              <a:t> </a:t>
            </a:r>
            <a:r>
              <a:rPr lang="de-CH" sz="2600" b="1" dirty="0" err="1">
                <a:solidFill>
                  <a:srgbClr val="FF0000"/>
                </a:solidFill>
                <a:latin typeface="Helvetica" pitchFamily="64" charset="0"/>
              </a:rPr>
              <a:t>enough</a:t>
            </a:r>
            <a:r>
              <a:rPr lang="de-CH" sz="2600" b="1" dirty="0" smtClean="0">
                <a:solidFill>
                  <a:srgbClr val="FF0000"/>
                </a:solidFill>
                <a:latin typeface="Helvetica" pitchFamily="64" charset="0"/>
              </a:rPr>
              <a:t>?</a:t>
            </a:r>
          </a:p>
        </p:txBody>
      </p:sp>
      <p:pic>
        <p:nvPicPr>
          <p:cNvPr id="21521" name="Picture 4" descr="Rheintal_gross_7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571625"/>
            <a:ext cx="3486150" cy="2643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88000" y="152075"/>
            <a:ext cx="8229600" cy="439738"/>
          </a:xfrm>
        </p:spPr>
        <p:txBody>
          <a:bodyPr/>
          <a:lstStyle/>
          <a:p>
            <a:r>
              <a:rPr lang="de-CH" sz="2800" dirty="0" smtClean="0"/>
              <a:t>DRR – </a:t>
            </a:r>
            <a:r>
              <a:rPr lang="de-CH" sz="2800" dirty="0" err="1" smtClean="0"/>
              <a:t>conceptual</a:t>
            </a:r>
            <a:r>
              <a:rPr lang="de-CH" sz="2800" dirty="0" smtClean="0"/>
              <a:t> Framework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0038" y="1654076"/>
            <a:ext cx="876776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b="1" dirty="0" err="1" smtClean="0"/>
              <a:t>Paradigm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shift</a:t>
            </a:r>
            <a:r>
              <a:rPr lang="de-CH" sz="2800" b="1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CH" sz="2800" dirty="0" err="1" smtClean="0"/>
              <a:t>Risk</a:t>
            </a:r>
            <a:r>
              <a:rPr lang="de-CH" sz="2800" dirty="0" smtClean="0"/>
              <a:t> </a:t>
            </a:r>
            <a:r>
              <a:rPr lang="de-CH" sz="2800" dirty="0" err="1" smtClean="0"/>
              <a:t>based</a:t>
            </a:r>
            <a:r>
              <a:rPr lang="de-CH" sz="2800" dirty="0" smtClean="0"/>
              <a:t> </a:t>
            </a:r>
            <a:r>
              <a:rPr lang="de-CH" sz="2800" dirty="0" err="1" smtClean="0"/>
              <a:t>approach</a:t>
            </a:r>
            <a:r>
              <a:rPr lang="de-CH" sz="2800" dirty="0" smtClean="0"/>
              <a:t> (</a:t>
            </a:r>
            <a:r>
              <a:rPr lang="de-CH" sz="2800" dirty="0"/>
              <a:t>ex-ante): </a:t>
            </a:r>
            <a:r>
              <a:rPr lang="de-CH" sz="2800" dirty="0" err="1" smtClean="0"/>
              <a:t>proactive</a:t>
            </a:r>
            <a:r>
              <a:rPr lang="de-CH" sz="2800" dirty="0" smtClean="0"/>
              <a:t> </a:t>
            </a:r>
            <a:r>
              <a:rPr lang="de-CH" sz="2800" dirty="0" err="1" smtClean="0"/>
              <a:t>prevention</a:t>
            </a:r>
            <a:endParaRPr lang="de-CH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de-CH" sz="2800" dirty="0" smtClean="0"/>
          </a:p>
          <a:p>
            <a:r>
              <a:rPr lang="de-CH" sz="2800" dirty="0" err="1" smtClean="0"/>
              <a:t>Instead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:</a:t>
            </a:r>
          </a:p>
          <a:p>
            <a:endParaRPr lang="de-CH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CH" sz="2800" dirty="0" smtClean="0"/>
              <a:t>Disaster </a:t>
            </a:r>
            <a:r>
              <a:rPr lang="de-CH" sz="2800" dirty="0" err="1" smtClean="0"/>
              <a:t>centered</a:t>
            </a:r>
            <a:r>
              <a:rPr lang="de-CH" sz="2800" dirty="0" smtClean="0"/>
              <a:t>  </a:t>
            </a:r>
            <a:r>
              <a:rPr lang="de-CH" sz="2800" dirty="0" err="1" smtClean="0"/>
              <a:t>approach</a:t>
            </a:r>
            <a:r>
              <a:rPr lang="de-CH" sz="2800" dirty="0" smtClean="0"/>
              <a:t> (</a:t>
            </a:r>
            <a:r>
              <a:rPr lang="de-CH" sz="2800" dirty="0"/>
              <a:t>ex-post</a:t>
            </a:r>
            <a:r>
              <a:rPr lang="de-CH" sz="2800" dirty="0" smtClean="0"/>
              <a:t>): </a:t>
            </a:r>
            <a:r>
              <a:rPr lang="de-CH" sz="2800" dirty="0" err="1" smtClean="0"/>
              <a:t>intervention</a:t>
            </a:r>
            <a:r>
              <a:rPr lang="de-CH" sz="2800" dirty="0" smtClean="0"/>
              <a:t>/ </a:t>
            </a:r>
            <a:r>
              <a:rPr lang="de-CH" sz="2800" dirty="0" err="1" smtClean="0"/>
              <a:t>recovery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942845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80975" y="0"/>
            <a:ext cx="9332913" cy="6884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2" descr="glo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888"/>
            <a:ext cx="6840538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spect="1" noChangeArrowheads="1"/>
          </p:cNvSpPr>
          <p:nvPr/>
        </p:nvSpPr>
        <p:spPr bwMode="auto">
          <a:xfrm>
            <a:off x="5292725" y="1233488"/>
            <a:ext cx="3124200" cy="45720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FLOODS</a:t>
            </a:r>
            <a:endParaRPr lang="en-US" sz="1400" b="1">
              <a:solidFill>
                <a:srgbClr val="333333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125" name="Rectangle 5"/>
          <p:cNvSpPr>
            <a:spLocks noChangeAspect="1" noChangeArrowheads="1"/>
          </p:cNvSpPr>
          <p:nvPr/>
        </p:nvSpPr>
        <p:spPr bwMode="auto">
          <a:xfrm>
            <a:off x="5292725" y="1792288"/>
            <a:ext cx="3124200" cy="45720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SEVERE WINDSTORMS</a:t>
            </a:r>
          </a:p>
        </p:txBody>
      </p:sp>
      <p:sp>
        <p:nvSpPr>
          <p:cNvPr id="5126" name="Rectangle 6"/>
          <p:cNvSpPr>
            <a:spLocks noChangeAspect="1" noChangeArrowheads="1"/>
          </p:cNvSpPr>
          <p:nvPr/>
        </p:nvSpPr>
        <p:spPr bwMode="auto">
          <a:xfrm>
            <a:off x="5292725" y="2351088"/>
            <a:ext cx="3124200" cy="45720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EARTHQUAKES/ TSUNAMIS</a:t>
            </a:r>
          </a:p>
        </p:txBody>
      </p:sp>
      <p:sp>
        <p:nvSpPr>
          <p:cNvPr id="5127" name="Rectangle 7"/>
          <p:cNvSpPr>
            <a:spLocks noChangeAspect="1" noChangeArrowheads="1"/>
          </p:cNvSpPr>
          <p:nvPr/>
        </p:nvSpPr>
        <p:spPr bwMode="auto">
          <a:xfrm>
            <a:off x="5292725" y="2909888"/>
            <a:ext cx="3124200" cy="45720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 dirty="0">
                <a:solidFill>
                  <a:srgbClr val="333333"/>
                </a:solidFill>
                <a:ea typeface="ヒラギノ角ゴ Pro W3"/>
                <a:cs typeface="ヒラギノ角ゴ Pro W3"/>
              </a:rPr>
              <a:t>DROUGHTS, DESERTIFICATION </a:t>
            </a:r>
          </a:p>
        </p:txBody>
      </p:sp>
      <p:sp>
        <p:nvSpPr>
          <p:cNvPr id="5128" name="Rectangle 8"/>
          <p:cNvSpPr>
            <a:spLocks noChangeAspect="1" noChangeArrowheads="1"/>
          </p:cNvSpPr>
          <p:nvPr/>
        </p:nvSpPr>
        <p:spPr bwMode="auto">
          <a:xfrm>
            <a:off x="5292725" y="3468688"/>
            <a:ext cx="312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 dirty="0" smtClean="0">
                <a:solidFill>
                  <a:srgbClr val="333333"/>
                </a:solidFill>
                <a:ea typeface="ヒラギノ角ゴ Pro W3"/>
                <a:cs typeface="ヒラギノ角ゴ Pro W3"/>
              </a:rPr>
              <a:t>RESOURCE SCARCITIES</a:t>
            </a:r>
            <a:endParaRPr lang="en-US" sz="1400" b="1" dirty="0">
              <a:solidFill>
                <a:srgbClr val="333333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129" name="Rectangle 9"/>
          <p:cNvSpPr>
            <a:spLocks noChangeAspect="1" noChangeArrowheads="1"/>
          </p:cNvSpPr>
          <p:nvPr/>
        </p:nvSpPr>
        <p:spPr bwMode="auto">
          <a:xfrm>
            <a:off x="5292725" y="4020334"/>
            <a:ext cx="3124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 dirty="0" smtClean="0">
                <a:solidFill>
                  <a:srgbClr val="333333"/>
                </a:solidFill>
                <a:ea typeface="ヒラギノ角ゴ Pro W3"/>
                <a:cs typeface="ヒラギノ角ゴ Pro W3"/>
              </a:rPr>
              <a:t>SOCIAL UNRESTs</a:t>
            </a:r>
            <a:endParaRPr lang="en-US" sz="1400" b="1" dirty="0">
              <a:solidFill>
                <a:srgbClr val="333333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130" name="Rectangle 10"/>
          <p:cNvSpPr>
            <a:spLocks noChangeAspect="1" noChangeArrowheads="1"/>
          </p:cNvSpPr>
          <p:nvPr/>
        </p:nvSpPr>
        <p:spPr bwMode="auto">
          <a:xfrm>
            <a:off x="5292725" y="4586288"/>
            <a:ext cx="3124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 dirty="0" smtClean="0">
                <a:solidFill>
                  <a:srgbClr val="333333"/>
                </a:solidFill>
                <a:ea typeface="ヒラギノ角ゴ Pro W3"/>
                <a:cs typeface="ヒラギノ角ゴ Pro W3"/>
              </a:rPr>
              <a:t>BIOLOGICAL HAZARDS</a:t>
            </a:r>
            <a:endParaRPr lang="en-US" sz="1600" b="1" dirty="0">
              <a:solidFill>
                <a:srgbClr val="333333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131" name="Rectangle 11"/>
          <p:cNvSpPr>
            <a:spLocks noChangeAspect="1" noChangeArrowheads="1"/>
          </p:cNvSpPr>
          <p:nvPr/>
        </p:nvSpPr>
        <p:spPr bwMode="auto">
          <a:xfrm>
            <a:off x="5292725" y="5145088"/>
            <a:ext cx="3124200" cy="457200"/>
          </a:xfrm>
          <a:prstGeom prst="rect">
            <a:avLst/>
          </a:prstGeom>
          <a:solidFill>
            <a:srgbClr val="FFF16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TECHNOLOGICAL HAZARDS</a:t>
            </a:r>
          </a:p>
        </p:txBody>
      </p:sp>
      <p:sp>
        <p:nvSpPr>
          <p:cNvPr id="5132" name="Rectangle 12"/>
          <p:cNvSpPr>
            <a:spLocks noChangeAspect="1" noChangeArrowheads="1"/>
          </p:cNvSpPr>
          <p:nvPr/>
        </p:nvSpPr>
        <p:spPr bwMode="auto">
          <a:xfrm>
            <a:off x="295275" y="3259138"/>
            <a:ext cx="2547938" cy="4572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GLOBAL CLIMATE CHANGE </a:t>
            </a:r>
          </a:p>
        </p:txBody>
      </p:sp>
      <p:sp>
        <p:nvSpPr>
          <p:cNvPr id="5133" name="Rectangle 13"/>
          <p:cNvSpPr>
            <a:spLocks noChangeAspect="1" noChangeArrowheads="1"/>
          </p:cNvSpPr>
          <p:nvPr/>
        </p:nvSpPr>
        <p:spPr bwMode="auto">
          <a:xfrm>
            <a:off x="5292725" y="6262688"/>
            <a:ext cx="3124200" cy="457200"/>
          </a:xfrm>
          <a:prstGeom prst="rect">
            <a:avLst/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TERRORISM</a:t>
            </a:r>
            <a:endParaRPr lang="en-US" sz="1400" b="1">
              <a:solidFill>
                <a:srgbClr val="333333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921125" y="1995488"/>
            <a:ext cx="1066800" cy="3175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921125" y="2605088"/>
            <a:ext cx="1066800" cy="3175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921125" y="3138488"/>
            <a:ext cx="1066800" cy="3175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921125" y="3748088"/>
            <a:ext cx="1066800" cy="3175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3921125" y="1462088"/>
            <a:ext cx="1104900" cy="2838450"/>
          </a:xfrm>
          <a:custGeom>
            <a:avLst/>
            <a:gdLst>
              <a:gd name="T0" fmla="*/ 2147483647 w 696"/>
              <a:gd name="T1" fmla="*/ 0 h 1788"/>
              <a:gd name="T2" fmla="*/ 0 w 696"/>
              <a:gd name="T3" fmla="*/ 0 h 1788"/>
              <a:gd name="T4" fmla="*/ 0 w 696"/>
              <a:gd name="T5" fmla="*/ 2147483647 h 1788"/>
              <a:gd name="T6" fmla="*/ 2147483647 w 696"/>
              <a:gd name="T7" fmla="*/ 2147483647 h 1788"/>
              <a:gd name="T8" fmla="*/ 0 60000 65536"/>
              <a:gd name="T9" fmla="*/ 0 60000 65536"/>
              <a:gd name="T10" fmla="*/ 0 60000 65536"/>
              <a:gd name="T11" fmla="*/ 0 60000 65536"/>
              <a:gd name="T12" fmla="*/ 0 w 696"/>
              <a:gd name="T13" fmla="*/ 0 h 1788"/>
              <a:gd name="T14" fmla="*/ 696 w 696"/>
              <a:gd name="T15" fmla="*/ 1788 h 1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6" h="1788">
                <a:moveTo>
                  <a:pt x="696" y="0"/>
                </a:moveTo>
                <a:lnTo>
                  <a:pt x="0" y="0"/>
                </a:lnTo>
                <a:lnTo>
                  <a:pt x="0" y="1788"/>
                </a:lnTo>
                <a:lnTo>
                  <a:pt x="672" y="1788"/>
                </a:lnTo>
              </a:path>
            </a:pathLst>
          </a:custGeom>
          <a:noFill/>
          <a:ln w="101600">
            <a:solidFill>
              <a:srgbClr val="FFFF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082925" y="3500438"/>
            <a:ext cx="1905000" cy="3048000"/>
            <a:chOff x="1920" y="2016"/>
            <a:chExt cx="1200" cy="1920"/>
          </a:xfrm>
        </p:grpSpPr>
        <p:sp>
          <p:nvSpPr>
            <p:cNvPr id="5151" name="Line 20"/>
            <p:cNvSpPr>
              <a:spLocks noChangeShapeType="1"/>
            </p:cNvSpPr>
            <p:nvPr/>
          </p:nvSpPr>
          <p:spPr bwMode="auto">
            <a:xfrm>
              <a:off x="1920" y="2016"/>
              <a:ext cx="528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2448" y="2520"/>
              <a:ext cx="665" cy="1416"/>
            </a:xfrm>
            <a:custGeom>
              <a:avLst/>
              <a:gdLst>
                <a:gd name="T0" fmla="*/ 5 w 665"/>
                <a:gd name="T1" fmla="*/ 0 h 1416"/>
                <a:gd name="T2" fmla="*/ 0 w 665"/>
                <a:gd name="T3" fmla="*/ 1416 h 1416"/>
                <a:gd name="T4" fmla="*/ 665 w 665"/>
                <a:gd name="T5" fmla="*/ 1416 h 1416"/>
                <a:gd name="T6" fmla="*/ 0 60000 65536"/>
                <a:gd name="T7" fmla="*/ 0 60000 65536"/>
                <a:gd name="T8" fmla="*/ 0 60000 65536"/>
                <a:gd name="T9" fmla="*/ 0 w 665"/>
                <a:gd name="T10" fmla="*/ 0 h 1416"/>
                <a:gd name="T11" fmla="*/ 665 w 665"/>
                <a:gd name="T12" fmla="*/ 1416 h 1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5" h="1416">
                  <a:moveTo>
                    <a:pt x="5" y="0"/>
                  </a:moveTo>
                  <a:lnTo>
                    <a:pt x="0" y="1416"/>
                  </a:lnTo>
                  <a:lnTo>
                    <a:pt x="665" y="1416"/>
                  </a:lnTo>
                </a:path>
              </a:pathLst>
            </a:cu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22"/>
            <p:cNvSpPr>
              <a:spLocks noChangeShapeType="1"/>
            </p:cNvSpPr>
            <p:nvPr/>
          </p:nvSpPr>
          <p:spPr bwMode="auto">
            <a:xfrm>
              <a:off x="2448" y="2928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23"/>
            <p:cNvSpPr>
              <a:spLocks noChangeShapeType="1"/>
            </p:cNvSpPr>
            <p:nvPr/>
          </p:nvSpPr>
          <p:spPr bwMode="auto">
            <a:xfrm>
              <a:off x="2448" y="3264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24"/>
            <p:cNvSpPr>
              <a:spLocks noChangeShapeType="1"/>
            </p:cNvSpPr>
            <p:nvPr/>
          </p:nvSpPr>
          <p:spPr bwMode="auto">
            <a:xfrm>
              <a:off x="2448" y="3600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0" name="Rectangle 13"/>
          <p:cNvSpPr>
            <a:spLocks noChangeAspect="1" noChangeArrowheads="1"/>
          </p:cNvSpPr>
          <p:nvPr/>
        </p:nvSpPr>
        <p:spPr bwMode="auto">
          <a:xfrm>
            <a:off x="285750" y="3816350"/>
            <a:ext cx="2549525" cy="457200"/>
          </a:xfrm>
          <a:prstGeom prst="rec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LAND DEGRADATION</a:t>
            </a:r>
          </a:p>
        </p:txBody>
      </p:sp>
      <p:sp>
        <p:nvSpPr>
          <p:cNvPr id="5141" name="Rectangle 13"/>
          <p:cNvSpPr>
            <a:spLocks noChangeAspect="1" noChangeArrowheads="1"/>
          </p:cNvSpPr>
          <p:nvPr/>
        </p:nvSpPr>
        <p:spPr bwMode="auto">
          <a:xfrm>
            <a:off x="285750" y="4319588"/>
            <a:ext cx="2520950" cy="457200"/>
          </a:xfrm>
          <a:prstGeom prst="rect">
            <a:avLst/>
          </a:prstGeom>
          <a:solidFill>
            <a:srgbClr val="26B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PANDEMICS</a:t>
            </a:r>
          </a:p>
        </p:txBody>
      </p:sp>
      <p:grpSp>
        <p:nvGrpSpPr>
          <p:cNvPr id="5142" name="Group 19"/>
          <p:cNvGrpSpPr>
            <a:grpSpLocks/>
          </p:cNvGrpSpPr>
          <p:nvPr/>
        </p:nvGrpSpPr>
        <p:grpSpPr bwMode="auto">
          <a:xfrm rot="10800000">
            <a:off x="2846388" y="3503613"/>
            <a:ext cx="1905000" cy="3048000"/>
            <a:chOff x="1920" y="2016"/>
            <a:chExt cx="1200" cy="1920"/>
          </a:xfrm>
        </p:grpSpPr>
        <p:sp>
          <p:nvSpPr>
            <p:cNvPr id="5146" name="Line 20"/>
            <p:cNvSpPr>
              <a:spLocks noChangeShapeType="1"/>
            </p:cNvSpPr>
            <p:nvPr/>
          </p:nvSpPr>
          <p:spPr bwMode="auto">
            <a:xfrm>
              <a:off x="1920" y="2016"/>
              <a:ext cx="528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1"/>
            <p:cNvSpPr>
              <a:spLocks/>
            </p:cNvSpPr>
            <p:nvPr/>
          </p:nvSpPr>
          <p:spPr bwMode="auto">
            <a:xfrm>
              <a:off x="2448" y="2520"/>
              <a:ext cx="665" cy="1416"/>
            </a:xfrm>
            <a:custGeom>
              <a:avLst/>
              <a:gdLst>
                <a:gd name="T0" fmla="*/ 5 w 665"/>
                <a:gd name="T1" fmla="*/ 0 h 1416"/>
                <a:gd name="T2" fmla="*/ 0 w 665"/>
                <a:gd name="T3" fmla="*/ 1416 h 1416"/>
                <a:gd name="T4" fmla="*/ 665 w 665"/>
                <a:gd name="T5" fmla="*/ 1416 h 1416"/>
                <a:gd name="T6" fmla="*/ 0 60000 65536"/>
                <a:gd name="T7" fmla="*/ 0 60000 65536"/>
                <a:gd name="T8" fmla="*/ 0 60000 65536"/>
                <a:gd name="T9" fmla="*/ 0 w 665"/>
                <a:gd name="T10" fmla="*/ 0 h 1416"/>
                <a:gd name="T11" fmla="*/ 665 w 665"/>
                <a:gd name="T12" fmla="*/ 1416 h 1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5" h="1416">
                  <a:moveTo>
                    <a:pt x="5" y="0"/>
                  </a:moveTo>
                  <a:lnTo>
                    <a:pt x="0" y="1416"/>
                  </a:lnTo>
                  <a:lnTo>
                    <a:pt x="665" y="1416"/>
                  </a:lnTo>
                </a:path>
              </a:pathLst>
            </a:cu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148" name="Line 22"/>
            <p:cNvSpPr>
              <a:spLocks noChangeShapeType="1"/>
            </p:cNvSpPr>
            <p:nvPr/>
          </p:nvSpPr>
          <p:spPr bwMode="auto">
            <a:xfrm>
              <a:off x="2448" y="2928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Line 23"/>
            <p:cNvSpPr>
              <a:spLocks noChangeShapeType="1"/>
            </p:cNvSpPr>
            <p:nvPr/>
          </p:nvSpPr>
          <p:spPr bwMode="auto">
            <a:xfrm>
              <a:off x="2448" y="3264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24"/>
            <p:cNvSpPr>
              <a:spLocks noChangeShapeType="1"/>
            </p:cNvSpPr>
            <p:nvPr/>
          </p:nvSpPr>
          <p:spPr bwMode="auto">
            <a:xfrm>
              <a:off x="2448" y="3600"/>
              <a:ext cx="672" cy="2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3" name="Rectangle 13"/>
          <p:cNvSpPr>
            <a:spLocks noChangeAspect="1" noChangeArrowheads="1"/>
          </p:cNvSpPr>
          <p:nvPr/>
        </p:nvSpPr>
        <p:spPr bwMode="auto">
          <a:xfrm>
            <a:off x="285750" y="4824413"/>
            <a:ext cx="2520950" cy="457200"/>
          </a:xfrm>
          <a:prstGeom prst="rect">
            <a:avLst/>
          </a:prstGeom>
          <a:solidFill>
            <a:srgbClr val="FF7C8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FINANCIAL CRISES</a:t>
            </a:r>
          </a:p>
        </p:txBody>
      </p:sp>
      <p:sp>
        <p:nvSpPr>
          <p:cNvPr id="5144" name="Rectangle 13"/>
          <p:cNvSpPr>
            <a:spLocks noChangeAspect="1" noChangeArrowheads="1"/>
          </p:cNvSpPr>
          <p:nvPr/>
        </p:nvSpPr>
        <p:spPr bwMode="auto">
          <a:xfrm>
            <a:off x="5327650" y="5662613"/>
            <a:ext cx="3095625" cy="45720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600" b="1">
                <a:solidFill>
                  <a:srgbClr val="333333"/>
                </a:solidFill>
                <a:ea typeface="ヒラギノ角ゴ Pro W3"/>
                <a:cs typeface="ヒラギノ角ゴ Pro W3"/>
              </a:rPr>
              <a:t>BIOLOGICAL THREATS</a:t>
            </a:r>
          </a:p>
        </p:txBody>
      </p:sp>
      <p:sp>
        <p:nvSpPr>
          <p:cNvPr id="5145" name="Rectangle 35"/>
          <p:cNvSpPr>
            <a:spLocks noGrp="1" noChangeArrowheads="1"/>
          </p:cNvSpPr>
          <p:nvPr>
            <p:ph type="title"/>
          </p:nvPr>
        </p:nvSpPr>
        <p:spPr>
          <a:xfrm>
            <a:off x="428625" y="330200"/>
            <a:ext cx="8632248" cy="4397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Governance to ensure Multi risk approach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ensure comparability of risks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4426" y="1282539"/>
            <a:ext cx="5470574" cy="5081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r>
              <a:rPr lang="de-AT" dirty="0" err="1" smtClean="0"/>
              <a:t>Governance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link all the </a:t>
            </a:r>
            <a:r>
              <a:rPr lang="de-AT" dirty="0" err="1" smtClean="0"/>
              <a:t>various</a:t>
            </a:r>
            <a:r>
              <a:rPr lang="de-AT" dirty="0" smtClean="0"/>
              <a:t> </a:t>
            </a:r>
            <a:r>
              <a:rPr lang="de-AT" dirty="0" err="1" smtClean="0"/>
              <a:t>stakeholders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scales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6" y="2405442"/>
            <a:ext cx="3297385" cy="241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1053" y="1674428"/>
            <a:ext cx="2485898" cy="842107"/>
            <a:chOff x="281053" y="1947553"/>
            <a:chExt cx="2485898" cy="842107"/>
          </a:xfrm>
        </p:grpSpPr>
        <p:sp>
          <p:nvSpPr>
            <p:cNvPr id="3" name="TextBox 2"/>
            <p:cNvSpPr txBox="1"/>
            <p:nvPr/>
          </p:nvSpPr>
          <p:spPr>
            <a:xfrm>
              <a:off x="985652" y="1947553"/>
              <a:ext cx="1781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C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053" y="2420328"/>
              <a:ext cx="233152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b="1" dirty="0" smtClean="0"/>
                <a:t>Policy </a:t>
              </a:r>
              <a:r>
                <a:rPr lang="de-CH" b="1" dirty="0" err="1" smtClean="0"/>
                <a:t>makers</a:t>
              </a:r>
              <a:endParaRPr lang="de-CH" b="1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2088" y="5190849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Media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7274" y="4114931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Society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195" y="3138901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smtClean="0"/>
              <a:t>Administration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1643" y="2147203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/>
              <a:t>D</a:t>
            </a:r>
            <a:r>
              <a:rPr lang="de-CH" b="1" dirty="0" err="1" smtClean="0"/>
              <a:t>ecision</a:t>
            </a:r>
            <a:r>
              <a:rPr lang="de-CH" b="1" dirty="0" smtClean="0"/>
              <a:t> </a:t>
            </a:r>
            <a:r>
              <a:rPr lang="de-CH" b="1" dirty="0" err="1" smtClean="0"/>
              <a:t>makers</a:t>
            </a:r>
            <a:endParaRPr lang="de-CH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69195" y="3930686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Private </a:t>
            </a:r>
            <a:r>
              <a:rPr lang="de-CH" b="1" dirty="0" err="1" smtClean="0"/>
              <a:t>Sector</a:t>
            </a:r>
            <a:endParaRPr lang="de-CH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547274" y="3199534"/>
            <a:ext cx="233152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Practitioners</a:t>
            </a:r>
            <a:endParaRPr lang="de-CH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1013" y="5714556"/>
            <a:ext cx="8239034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err="1" smtClean="0"/>
              <a:t>Scale</a:t>
            </a:r>
            <a:endParaRPr lang="de-CH" sz="2000" b="1" dirty="0"/>
          </a:p>
          <a:p>
            <a:pPr algn="ctr"/>
            <a:r>
              <a:rPr lang="de-CH" b="1" dirty="0" err="1" smtClean="0"/>
              <a:t>local</a:t>
            </a:r>
            <a:r>
              <a:rPr lang="de-CH" b="1" dirty="0"/>
              <a:t> </a:t>
            </a:r>
            <a:r>
              <a:rPr lang="de-CH" b="1" dirty="0" smtClean="0"/>
              <a:t>- </a:t>
            </a:r>
            <a:r>
              <a:rPr lang="de-CH" b="1" dirty="0" err="1" smtClean="0"/>
              <a:t>community</a:t>
            </a:r>
            <a:r>
              <a:rPr lang="de-CH" b="1" dirty="0" smtClean="0"/>
              <a:t>/</a:t>
            </a:r>
            <a:r>
              <a:rPr lang="de-CH" b="1" dirty="0" err="1" smtClean="0"/>
              <a:t>city</a:t>
            </a:r>
            <a:r>
              <a:rPr lang="de-CH" b="1" dirty="0" smtClean="0"/>
              <a:t> - regional – national - international </a:t>
            </a:r>
            <a:endParaRPr lang="de-CH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763" y="4448058"/>
            <a:ext cx="233152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Critical </a:t>
            </a:r>
            <a:r>
              <a:rPr lang="de-CH" b="1" dirty="0" err="1" smtClean="0"/>
              <a:t>Infrastructures</a:t>
            </a:r>
            <a:r>
              <a:rPr lang="de-CH" b="1" dirty="0" smtClean="0"/>
              <a:t>’ </a:t>
            </a:r>
            <a:r>
              <a:rPr lang="de-CH" b="1" dirty="0" err="1" smtClean="0"/>
              <a:t>facilitators</a:t>
            </a:r>
            <a:endParaRPr lang="de-CH" b="1" dirty="0" smtClean="0"/>
          </a:p>
          <a:p>
            <a:pPr algn="ctr"/>
            <a:r>
              <a:rPr lang="de-CH" b="1" dirty="0" smtClean="0"/>
              <a:t>(private/</a:t>
            </a:r>
            <a:r>
              <a:rPr lang="de-CH" b="1" dirty="0" err="1" smtClean="0"/>
              <a:t>public</a:t>
            </a:r>
            <a:r>
              <a:rPr lang="de-CH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50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294415"/>
            <a:ext cx="6076084" cy="4111458"/>
          </a:xfrm>
        </p:spPr>
        <p:txBody>
          <a:bodyPr/>
          <a:lstStyle/>
          <a:p>
            <a:r>
              <a:rPr lang="en-US" sz="2400" dirty="0" smtClean="0"/>
              <a:t>National risk strategy</a:t>
            </a:r>
          </a:p>
          <a:p>
            <a:r>
              <a:rPr lang="en-US" sz="2400" dirty="0" smtClean="0"/>
              <a:t>Risk concept (unifying the risk based approach)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Governance is key!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23625" y="330200"/>
            <a:ext cx="8229600" cy="439738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the </a:t>
            </a:r>
            <a:r>
              <a:rPr lang="de-DE" dirty="0" err="1" smtClean="0"/>
              <a:t>paradigm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endParaRPr lang="de-DE" dirty="0"/>
          </a:p>
        </p:txBody>
      </p:sp>
      <p:pic>
        <p:nvPicPr>
          <p:cNvPr id="5" name="Picture 4" descr="EARTHQUAKE CHINA YUNNAM COLLAPSE HOUSE JULY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37" y="1535506"/>
            <a:ext cx="2085016" cy="1507784"/>
          </a:xfrm>
          <a:prstGeom prst="rect">
            <a:avLst/>
          </a:prstGeom>
          <a:noFill/>
          <a:ln w="857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Katrina 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2" y="3100119"/>
            <a:ext cx="2043906" cy="1255598"/>
          </a:xfrm>
          <a:prstGeom prst="rect">
            <a:avLst/>
          </a:prstGeom>
          <a:noFill/>
          <a:ln w="857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51" y="4008001"/>
            <a:ext cx="2886988" cy="28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297</Words>
  <Application>Microsoft Office PowerPoint</Application>
  <PresentationFormat>全屏显示(4:3)</PresentationFormat>
  <Paragraphs>79</Paragraphs>
  <Slides>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SiDe Event: Wednesday 22 May 2013  disaster risk reduction: government to governance   From Disaster Management to integrative risk management: The paradigm shift in DRR      </vt:lpstr>
      <vt:lpstr>disaSTER RISK REDUCTION DRR</vt:lpstr>
      <vt:lpstr>Risks: the Hazard side </vt:lpstr>
      <vt:lpstr>Risks – The Values and Vulnerabilities</vt:lpstr>
      <vt:lpstr>Risk – existing values and damage potential</vt:lpstr>
      <vt:lpstr>DRR – conceptual Framework</vt:lpstr>
      <vt:lpstr>Governance to ensure Multi risk approach ensure comparability of risks</vt:lpstr>
      <vt:lpstr> Governance to link all the various stakeholders and scales</vt:lpstr>
      <vt:lpstr>How to achieve the paradigm shift</vt:lpstr>
    </vt:vector>
  </TitlesOfParts>
  <Company>GRForum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Stal - GRForum</dc:creator>
  <cp:lastModifiedBy>Gs</cp:lastModifiedBy>
  <cp:revision>407</cp:revision>
  <cp:lastPrinted>2012-05-17T13:52:07Z</cp:lastPrinted>
  <dcterms:created xsi:type="dcterms:W3CDTF">2010-04-30T09:03:16Z</dcterms:created>
  <dcterms:modified xsi:type="dcterms:W3CDTF">2013-05-22T12:42:08Z</dcterms:modified>
</cp:coreProperties>
</file>